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3" r:id="rId7"/>
    <p:sldId id="265" r:id="rId8"/>
    <p:sldId id="266" r:id="rId9"/>
    <p:sldId id="260" r:id="rId10"/>
    <p:sldId id="267" r:id="rId11"/>
    <p:sldId id="268" r:id="rId12"/>
    <p:sldId id="269" r:id="rId13"/>
    <p:sldId id="271" r:id="rId14"/>
    <p:sldId id="272" r:id="rId15"/>
    <p:sldId id="273" r:id="rId16"/>
    <p:sldId id="259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6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9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6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9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49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36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8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4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7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1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6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F1FB-C585-4497-8A15-4F686B0F712D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49DD-2BE6-4614-80F1-E4B831A67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0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ardongmin@postech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cardongmin@postech.ac.k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PA5 </a:t>
            </a:r>
            <a:r>
              <a:rPr lang="ko-KR" altLang="en-US" dirty="0" smtClean="0"/>
              <a:t>가이드라인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GAN</a:t>
            </a:r>
          </a:p>
          <a:p>
            <a:endParaRPr lang="en-US" altLang="ko-KR" dirty="0"/>
          </a:p>
          <a:p>
            <a:r>
              <a:rPr lang="en-US" altLang="ko-KR" dirty="0" smtClean="0"/>
              <a:t>IMLAB </a:t>
            </a:r>
            <a:r>
              <a:rPr lang="ko-KR" altLang="en-US" dirty="0" smtClean="0"/>
              <a:t>차동민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cardongmin@postech.ac.kr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375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제가 직접 해봤습니다</a:t>
            </a:r>
            <a:endParaRPr lang="en-US" altLang="ko-KR" sz="2000" dirty="0" smtClean="0"/>
          </a:p>
          <a:p>
            <a:pPr lvl="1"/>
            <a:r>
              <a:rPr lang="en-US" altLang="ko-KR" sz="1600" dirty="0" err="1" smtClean="0"/>
              <a:t>CelebA</a:t>
            </a:r>
            <a:r>
              <a:rPr lang="ko-KR" altLang="en-US" sz="1600" dirty="0" smtClean="0"/>
              <a:t>에서 선글라스 낀 사람과 </a:t>
            </a:r>
            <a:r>
              <a:rPr lang="ko-KR" altLang="en-US" sz="1600" dirty="0" err="1" smtClean="0"/>
              <a:t>안낀</a:t>
            </a:r>
            <a:r>
              <a:rPr lang="ko-KR" altLang="en-US" sz="1600" dirty="0" smtClean="0"/>
              <a:t> 사람 얼굴들을 모아서 학습시킨 결과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임의의 노이즈 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안경 낀 남자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남자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여자를 이용해 안경 낀 여자를 만들었습니다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실제로 해보면 잘 </a:t>
            </a:r>
            <a:r>
              <a:rPr lang="ko-KR" altLang="en-US" sz="1600" dirty="0" err="1" smtClean="0"/>
              <a:t>되지만은</a:t>
            </a:r>
            <a:r>
              <a:rPr lang="ko-KR" altLang="en-US" sz="1600" dirty="0" smtClean="0"/>
              <a:t> 않으며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육안으로는 남자인지 여자인지 알 수 없는 영상도 많이 생성될 것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아래는 실패한 케이스들입니다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안경 낀 여자를 만들기 위해 연산을 하였지만 육안으로 확인하기에는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이상한 결과가 나올 수 있습니다</a:t>
            </a:r>
            <a:r>
              <a:rPr lang="en-US" altLang="ko-KR" sz="1600" dirty="0" smtClean="0"/>
              <a:t>.</a:t>
            </a:r>
            <a:endParaRPr lang="en-US" altLang="ko-KR" sz="1050" dirty="0" smtClean="0"/>
          </a:p>
          <a:p>
            <a:pPr lvl="1"/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29" y="2478612"/>
            <a:ext cx="1072587" cy="10725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70" y="2478612"/>
            <a:ext cx="1072587" cy="10725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81" y="2478611"/>
            <a:ext cx="1072587" cy="10725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94" y="2478611"/>
            <a:ext cx="1068306" cy="1068306"/>
          </a:xfrm>
          <a:prstGeom prst="rect">
            <a:avLst/>
          </a:prstGeom>
        </p:spPr>
      </p:pic>
      <p:sp>
        <p:nvSpPr>
          <p:cNvPr id="8" name="덧셈 기호 7"/>
          <p:cNvSpPr/>
          <p:nvPr/>
        </p:nvSpPr>
        <p:spPr>
          <a:xfrm>
            <a:off x="5192655" y="2776207"/>
            <a:ext cx="447628" cy="473113"/>
          </a:xfrm>
          <a:prstGeom prst="mathPlus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뺄셈 기호 8"/>
          <p:cNvSpPr/>
          <p:nvPr/>
        </p:nvSpPr>
        <p:spPr>
          <a:xfrm>
            <a:off x="3218455" y="2814847"/>
            <a:ext cx="547916" cy="434473"/>
          </a:xfrm>
          <a:prstGeom prst="mathMinus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702143" y="2814847"/>
            <a:ext cx="574775" cy="488986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27" y="5202035"/>
            <a:ext cx="1365072" cy="1365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7684" y="5062773"/>
            <a:ext cx="6551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vector arithmetic</a:t>
            </a:r>
            <a:r>
              <a:rPr lang="ko-KR" altLang="en-US" dirty="0" smtClean="0"/>
              <a:t>을 이용해 안경을 낀 여자를 생성하였고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첫번째 사진과 두번째 사진은 안경은 확인되나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머리를 포함한 부분이 부자연스러워 여자인지는 확인하기 어려움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세번째 사진은 새벽의저주나 </a:t>
            </a:r>
            <a:r>
              <a:rPr lang="en-US" altLang="ko-KR" dirty="0" smtClean="0"/>
              <a:t>28</a:t>
            </a:r>
            <a:r>
              <a:rPr lang="ko-KR" altLang="en-US" dirty="0" err="1" smtClean="0"/>
              <a:t>일후의</a:t>
            </a:r>
            <a:r>
              <a:rPr lang="ko-KR" altLang="en-US" dirty="0" smtClean="0"/>
              <a:t> 영화 장면이 아닙니다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위 연산의 결과물 중 실패작 중 하나입니다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9" y="5202035"/>
            <a:ext cx="1365072" cy="13650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75" y="5199837"/>
            <a:ext cx="1387480" cy="13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0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과제에서 </a:t>
            </a:r>
            <a:r>
              <a:rPr lang="en-US" altLang="ko-KR" sz="2400" dirty="0" smtClean="0"/>
              <a:t>Vector Arithmetic</a:t>
            </a:r>
            <a:r>
              <a:rPr lang="ko-KR" altLang="en-US" sz="2400" dirty="0" smtClean="0"/>
              <a:t>을 하라고 했는데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애초에 노이즈가 랜덤으로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만들어지는데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 노이즈가 만들어내는 영상이 남자인지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여자인지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마스크를 쓴 사람인지 어떻게 알고 계산을 하라는 것인가</a:t>
            </a:r>
            <a:r>
              <a:rPr lang="en-US" altLang="ko-KR" sz="2400" dirty="0" smtClean="0"/>
              <a:t>?</a:t>
            </a:r>
          </a:p>
          <a:p>
            <a:pPr lvl="1"/>
            <a:r>
              <a:rPr lang="ko-KR" altLang="en-US" sz="2000" dirty="0" smtClean="0"/>
              <a:t>우리가 </a:t>
            </a:r>
            <a:r>
              <a:rPr lang="ko-KR" altLang="en-US" sz="2000" u="sng" dirty="0" smtClean="0"/>
              <a:t>어떤 노이즈가 어떤 그룹으로 어떻게 학습되는지 의도할 수가 없기</a:t>
            </a:r>
            <a:r>
              <a:rPr lang="ko-KR" altLang="en-US" sz="2000" dirty="0" smtClean="0"/>
              <a:t> 때문에</a:t>
            </a:r>
            <a:r>
              <a:rPr lang="en-US" altLang="ko-KR" sz="2000" dirty="0" smtClean="0"/>
              <a:t>..</a:t>
            </a:r>
            <a:br>
              <a:rPr lang="en-US" altLang="ko-KR" sz="2000" dirty="0" smtClean="0"/>
            </a:br>
            <a:r>
              <a:rPr lang="ko-KR" altLang="en-US" sz="2000" dirty="0" smtClean="0"/>
              <a:t>학습된 </a:t>
            </a:r>
            <a:r>
              <a:rPr lang="en-US" altLang="ko-KR" sz="2000" dirty="0" smtClean="0"/>
              <a:t>GAN</a:t>
            </a:r>
            <a:r>
              <a:rPr lang="ko-KR" altLang="en-US" sz="2000" dirty="0" smtClean="0"/>
              <a:t> 네트워크를 불러와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노이즈를 임의로 만들어서 </a:t>
            </a:r>
            <a:r>
              <a:rPr lang="en-US" altLang="ko-KR" sz="2000" dirty="0" smtClean="0"/>
              <a:t>GAN</a:t>
            </a:r>
            <a:r>
              <a:rPr lang="ko-KR" altLang="en-US" sz="2000" dirty="0" smtClean="0"/>
              <a:t>에 넣어보고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결과를 본 후 써야 한다</a:t>
            </a:r>
            <a:r>
              <a:rPr lang="en-US" altLang="ko-KR" sz="2000" dirty="0" smtClean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smtClean="0"/>
              <a:t>예시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r>
              <a:rPr lang="en-US" altLang="ko-KR" sz="2000" dirty="0" smtClean="0"/>
              <a:t>1) </a:t>
            </a:r>
            <a:r>
              <a:rPr lang="ko-KR" altLang="en-US" sz="2000" dirty="0" smtClean="0"/>
              <a:t>랜덤으로 노이즈들을 여러 개 생성하고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각각의 노이즈와 그 결과 이미지를 임의의 폴더에 저장한다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노이즈는 </a:t>
            </a:r>
            <a:r>
              <a:rPr lang="en-US" altLang="ko-KR" sz="2000" dirty="0" err="1" smtClean="0"/>
              <a:t>numpy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로 저장하는게 가장 쉬움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2) </a:t>
            </a:r>
            <a:r>
              <a:rPr lang="ko-KR" altLang="en-US" sz="2000" dirty="0" smtClean="0"/>
              <a:t>만들어진 이미지들을 보고 </a:t>
            </a:r>
            <a:r>
              <a:rPr lang="ko-KR" altLang="en-US" sz="2000" dirty="0" err="1" smtClean="0"/>
              <a:t>쓸만하겠다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남자인지 여자인지 마스크를 썼는지 육안으로도 확인이 잘 된다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싶은 노이즈들을 따로 빼서 연산에 사용해본다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241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과제에서 </a:t>
            </a:r>
            <a:r>
              <a:rPr lang="en-US" altLang="ko-KR" sz="2400" dirty="0" smtClean="0"/>
              <a:t>Vector Arithmetic</a:t>
            </a:r>
            <a:r>
              <a:rPr lang="ko-KR" altLang="en-US" sz="2400" dirty="0" smtClean="0"/>
              <a:t>을 하라고 했는데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애초에 노이즈가 랜덤으로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만들어지는데 남자인지 여자인지 마스크를 썼는지 어떻게 알고 계산을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하라는 것인가</a:t>
            </a:r>
            <a:r>
              <a:rPr lang="en-US" altLang="ko-KR" sz="2400" dirty="0" smtClean="0"/>
              <a:t>?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err="1" smtClean="0"/>
              <a:t>이런식으로</a:t>
            </a:r>
            <a:r>
              <a:rPr lang="ko-KR" altLang="en-US" sz="2000" dirty="0" smtClean="0"/>
              <a:t> 일일이 확인해서 쓸만한 노이즈들을 갖다가 써야 한다</a:t>
            </a:r>
            <a:r>
              <a:rPr lang="en-US" altLang="ko-KR" sz="2000" dirty="0" smtClean="0"/>
              <a:t>…</a:t>
            </a:r>
          </a:p>
          <a:p>
            <a:pPr marL="457200" lvl="1" indent="0">
              <a:buNone/>
            </a:pP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86" y="2338116"/>
            <a:ext cx="4564163" cy="25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2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2#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Pix2pix</a:t>
            </a:r>
            <a:r>
              <a:rPr lang="ko-KR" altLang="en-US" sz="2400" dirty="0" smtClean="0"/>
              <a:t>을 이용하여 </a:t>
            </a:r>
            <a:r>
              <a:rPr lang="en-US" altLang="ko-KR" sz="2400" dirty="0" smtClean="0"/>
              <a:t>Paired image translation </a:t>
            </a:r>
            <a:r>
              <a:rPr lang="ko-KR" altLang="en-US" sz="2400" dirty="0" smtClean="0"/>
              <a:t>해보기</a:t>
            </a:r>
            <a:endParaRPr lang="en-US" altLang="ko-KR" sz="2400" dirty="0" smtClean="0"/>
          </a:p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번째 문제는 그냥 링크의 </a:t>
            </a:r>
            <a:r>
              <a:rPr lang="en-US" altLang="ko-KR" sz="2400" dirty="0" err="1" smtClean="0"/>
              <a:t>github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facade dataset</a:t>
            </a:r>
            <a:r>
              <a:rPr lang="ko-KR" altLang="en-US" sz="2400" dirty="0" smtClean="0"/>
              <a:t>을 </a:t>
            </a:r>
            <a:r>
              <a:rPr lang="ko-KR" altLang="en-US" sz="2400" dirty="0" err="1" smtClean="0"/>
              <a:t>이용해보기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https://github.com/junyanz/pytorch-CycleGAN-and-pix2pix </a:t>
            </a:r>
          </a:p>
          <a:p>
            <a:r>
              <a:rPr lang="ko-KR" altLang="en-US" sz="2400" dirty="0" smtClean="0"/>
              <a:t>크게 어렵지 않습니다</a:t>
            </a:r>
            <a:r>
              <a:rPr lang="en-US" altLang="ko-KR" sz="2400" dirty="0" smtClean="0"/>
              <a:t>. </a:t>
            </a:r>
            <a:r>
              <a:rPr lang="en-US" altLang="ko-KR" sz="2400" dirty="0" err="1" smtClean="0"/>
              <a:t>PyTorch</a:t>
            </a:r>
            <a:r>
              <a:rPr lang="ko-KR" altLang="en-US" sz="2400" dirty="0" smtClean="0"/>
              <a:t>로 코드들을 다운받은 후 학습해보세요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Visdom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에러가 나는 경우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저 코드를 만든 사람들이 </a:t>
            </a:r>
            <a:r>
              <a:rPr lang="en-US" altLang="ko-KR" sz="2400" dirty="0" smtClean="0"/>
              <a:t>loss visualization</a:t>
            </a:r>
            <a:r>
              <a:rPr lang="ko-KR" altLang="en-US" sz="2400" dirty="0" smtClean="0"/>
              <a:t>을 위해 </a:t>
            </a:r>
            <a:r>
              <a:rPr lang="en-US" altLang="ko-KR" sz="2400" dirty="0" err="1" smtClean="0"/>
              <a:t>visdom</a:t>
            </a:r>
            <a:r>
              <a:rPr lang="ko-KR" altLang="en-US" sz="2400" dirty="0" smtClean="0"/>
              <a:t>을 쓰고 있기 때문입니다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학습하기 전에 </a:t>
            </a:r>
            <a:r>
              <a:rPr lang="en-US" altLang="ko-KR" sz="2000" dirty="0" smtClean="0"/>
              <a:t>pip</a:t>
            </a:r>
            <a:r>
              <a:rPr lang="ko-KR" altLang="en-US" sz="2000" dirty="0" smtClean="0"/>
              <a:t>을 이용해 </a:t>
            </a:r>
            <a:r>
              <a:rPr lang="en-US" altLang="ko-KR" sz="2000" dirty="0" err="1" smtClean="0"/>
              <a:t>visdom</a:t>
            </a:r>
            <a:r>
              <a:rPr lang="ko-KR" altLang="en-US" sz="2000" dirty="0" smtClean="0"/>
              <a:t>을 설치하세요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임의의 터미널을 열고 </a:t>
            </a:r>
            <a:r>
              <a:rPr lang="en-US" altLang="ko-KR" sz="2000" dirty="0" smtClean="0"/>
              <a:t>python –m </a:t>
            </a:r>
            <a:r>
              <a:rPr lang="en-US" altLang="ko-KR" sz="2000" dirty="0" err="1" smtClean="0"/>
              <a:t>visdom.server</a:t>
            </a:r>
            <a:r>
              <a:rPr lang="ko-KR" altLang="en-US" sz="2000" dirty="0" smtClean="0"/>
              <a:t>을 입력하여 </a:t>
            </a:r>
            <a:r>
              <a:rPr lang="en-US" altLang="ko-KR" sz="2000" dirty="0" err="1" smtClean="0"/>
              <a:t>visdom</a:t>
            </a:r>
            <a:r>
              <a:rPr lang="en-US" altLang="ko-KR" sz="2000" dirty="0" smtClean="0"/>
              <a:t> server</a:t>
            </a:r>
            <a:r>
              <a:rPr lang="ko-KR" altLang="en-US" sz="2000" dirty="0" smtClean="0"/>
              <a:t>을 열어놓고 학습을 실행하면 에러가 발생하지 않음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77967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2#</a:t>
            </a:r>
            <a:endParaRPr lang="ko-KR" altLang="en-US" sz="36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27276" y="1785767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Facades</a:t>
            </a:r>
            <a:r>
              <a:rPr lang="ko-KR" altLang="en-US" dirty="0" smtClean="0"/>
              <a:t>의 예시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4" y="2728102"/>
            <a:ext cx="24384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0" y="2728102"/>
            <a:ext cx="2438400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71" y="2728102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2728102"/>
            <a:ext cx="2438400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27989" y="5767773"/>
            <a:ext cx="51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왼쪽은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914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2#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Pix2pix</a:t>
            </a:r>
            <a:r>
              <a:rPr lang="ko-KR" altLang="en-US" sz="2400" dirty="0" smtClean="0"/>
              <a:t>을 이용하여 </a:t>
            </a:r>
            <a:r>
              <a:rPr lang="en-US" altLang="ko-KR" sz="2400" dirty="0" smtClean="0"/>
              <a:t>Paired image translation </a:t>
            </a:r>
            <a:r>
              <a:rPr lang="ko-KR" altLang="en-US" sz="2400" dirty="0" smtClean="0"/>
              <a:t>해보기</a:t>
            </a:r>
            <a:endParaRPr lang="en-US" altLang="ko-KR" sz="2400" dirty="0" smtClean="0"/>
          </a:p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번째는 </a:t>
            </a:r>
            <a:r>
              <a:rPr lang="en-US" altLang="ko-KR" sz="2400" dirty="0" smtClean="0"/>
              <a:t>facade </a:t>
            </a:r>
            <a:r>
              <a:rPr lang="ko-KR" altLang="en-US" sz="2400" dirty="0" smtClean="0"/>
              <a:t>외의 다른 </a:t>
            </a:r>
            <a:r>
              <a:rPr lang="ko-KR" altLang="en-US" sz="2400" dirty="0" err="1" smtClean="0"/>
              <a:t>데이터셋에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적용해보기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단</a:t>
            </a:r>
            <a:r>
              <a:rPr lang="en-US" altLang="ko-KR" sz="2000" dirty="0" smtClean="0"/>
              <a:t>, </a:t>
            </a:r>
            <a:r>
              <a:rPr lang="en-US" altLang="ko-KR" sz="2000" u="sng" dirty="0" smtClean="0"/>
              <a:t>paired</a:t>
            </a:r>
            <a:r>
              <a:rPr lang="en-US" altLang="ko-KR" sz="2000" dirty="0" smtClean="0"/>
              <a:t> image to imag</a:t>
            </a:r>
            <a:r>
              <a:rPr lang="en-US" altLang="ko-KR" sz="2000" dirty="0" smtClean="0"/>
              <a:t>e translation</a:t>
            </a:r>
            <a:r>
              <a:rPr lang="ko-KR" altLang="en-US" sz="2000" dirty="0" smtClean="0"/>
              <a:t>이므로</a:t>
            </a:r>
            <a:r>
              <a:rPr lang="en-US" altLang="ko-KR" sz="2000" dirty="0" smtClean="0"/>
              <a:t>,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아무 데이터셋이나 사용하면 안 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두 이미지의 쌍이 일관되도록 해야 함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아래 이미지들처럼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두 이미지가 </a:t>
            </a:r>
            <a:r>
              <a:rPr lang="en-US" altLang="ko-KR" sz="2000" dirty="0" smtClean="0"/>
              <a:t>paired </a:t>
            </a:r>
            <a:r>
              <a:rPr lang="ko-KR" altLang="en-US" sz="2000" dirty="0" smtClean="0"/>
              <a:t>되어서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대체적인 윤곽이나 틀은 같아야 함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페이지에서 찾을 수 있는 다른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를 써보거나</a:t>
            </a:r>
            <a:r>
              <a:rPr lang="en-US" altLang="ko-KR" sz="2000" dirty="0" smtClean="0"/>
              <a:t>, Semantic Segmentation</a:t>
            </a:r>
            <a:r>
              <a:rPr lang="ko-KR" altLang="en-US" sz="2000" dirty="0" smtClean="0"/>
              <a:t>에 적용해보거나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흑백 </a:t>
            </a: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컬러 이미지에 도전하는 등 여러가지 방법 사용 가능</a:t>
            </a:r>
            <a:endParaRPr lang="en-US" altLang="ko-KR" sz="2000" dirty="0"/>
          </a:p>
        </p:txBody>
      </p:sp>
      <p:pic>
        <p:nvPicPr>
          <p:cNvPr id="2050" name="Picture 2" descr="https://camo.githubusercontent.com/c10e6bc28b817a8741c2611e685eec2f6e2634587227699290dece8dd7e13d0c/68747470733a2f2f7068696c6c6970692e6769746875622e696f2f706978327069782f696d616765732f7465617365725f7633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39" y="3896404"/>
            <a:ext cx="8212922" cy="30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1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CycleGAN</a:t>
            </a:r>
            <a:r>
              <a:rPr lang="ko-KR" altLang="en-US" sz="2400" dirty="0" smtClean="0"/>
              <a:t>을 이용하여 </a:t>
            </a:r>
            <a:r>
              <a:rPr lang="en-US" altLang="ko-KR" sz="2400" dirty="0" smtClean="0"/>
              <a:t>Paired image translation </a:t>
            </a:r>
            <a:r>
              <a:rPr lang="ko-KR" altLang="en-US" sz="2400" dirty="0" smtClean="0"/>
              <a:t>해보기</a:t>
            </a:r>
            <a:endParaRPr lang="en-US" altLang="ko-KR" sz="2400" dirty="0" smtClean="0"/>
          </a:p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번째 문제는 그냥 링크의 </a:t>
            </a:r>
            <a:r>
              <a:rPr lang="en-US" altLang="ko-KR" sz="2400" dirty="0" err="1" smtClean="0"/>
              <a:t>github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horse to zebra dataset</a:t>
            </a:r>
            <a:r>
              <a:rPr lang="ko-KR" altLang="en-US" sz="2400" dirty="0" smtClean="0"/>
              <a:t>을 </a:t>
            </a:r>
            <a:r>
              <a:rPr lang="ko-KR" altLang="en-US" sz="2400" dirty="0" err="1" smtClean="0"/>
              <a:t>이용해보기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https://github.com/junyanz/pytorch-CycleGAN-and-pix2pix </a:t>
            </a:r>
          </a:p>
          <a:p>
            <a:r>
              <a:rPr lang="ko-KR" altLang="en-US" sz="2400" dirty="0" smtClean="0"/>
              <a:t>크게 어렵지 않습니다</a:t>
            </a:r>
            <a:r>
              <a:rPr lang="en-US" altLang="ko-KR" sz="2400" dirty="0" smtClean="0"/>
              <a:t>. </a:t>
            </a:r>
            <a:r>
              <a:rPr lang="en-US" altLang="ko-KR" sz="2400" dirty="0" err="1" smtClean="0"/>
              <a:t>PyTorch</a:t>
            </a:r>
            <a:r>
              <a:rPr lang="ko-KR" altLang="en-US" sz="2400" dirty="0" smtClean="0"/>
              <a:t>로 코드들을 다운받은 후 학습해보세요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Visdom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에러가 나는 경우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저 코드를 만든 사람들이 </a:t>
            </a:r>
            <a:r>
              <a:rPr lang="en-US" altLang="ko-KR" sz="2400" dirty="0" smtClean="0"/>
              <a:t>loss visualization</a:t>
            </a:r>
            <a:r>
              <a:rPr lang="ko-KR" altLang="en-US" sz="2400" dirty="0" smtClean="0"/>
              <a:t>을 위해 </a:t>
            </a:r>
            <a:r>
              <a:rPr lang="en-US" altLang="ko-KR" sz="2400" dirty="0" err="1" smtClean="0"/>
              <a:t>visdom</a:t>
            </a:r>
            <a:r>
              <a:rPr lang="ko-KR" altLang="en-US" sz="2400" dirty="0" smtClean="0"/>
              <a:t>을 쓰고 있기 때문입니다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학습하기 전에 </a:t>
            </a:r>
            <a:r>
              <a:rPr lang="en-US" altLang="ko-KR" sz="2000" dirty="0" smtClean="0"/>
              <a:t>pip</a:t>
            </a:r>
            <a:r>
              <a:rPr lang="ko-KR" altLang="en-US" sz="2000" dirty="0" smtClean="0"/>
              <a:t>을 이용해 </a:t>
            </a:r>
            <a:r>
              <a:rPr lang="en-US" altLang="ko-KR" sz="2000" dirty="0" err="1" smtClean="0"/>
              <a:t>visdom</a:t>
            </a:r>
            <a:r>
              <a:rPr lang="ko-KR" altLang="en-US" sz="2000" dirty="0" smtClean="0"/>
              <a:t>을 설치하세요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임의의 터미널을 열고 </a:t>
            </a:r>
            <a:r>
              <a:rPr lang="en-US" altLang="ko-KR" sz="2000" dirty="0" smtClean="0"/>
              <a:t>python –m </a:t>
            </a:r>
            <a:r>
              <a:rPr lang="en-US" altLang="ko-KR" sz="2000" dirty="0" err="1" smtClean="0"/>
              <a:t>visdom.server</a:t>
            </a:r>
            <a:r>
              <a:rPr lang="ko-KR" altLang="en-US" sz="2000" dirty="0" smtClean="0"/>
              <a:t>을 입력하여 </a:t>
            </a:r>
            <a:r>
              <a:rPr lang="en-US" altLang="ko-KR" sz="2000" dirty="0" err="1" smtClean="0"/>
              <a:t>visdom</a:t>
            </a:r>
            <a:r>
              <a:rPr lang="en-US" altLang="ko-KR" sz="2000" dirty="0" smtClean="0"/>
              <a:t> server</a:t>
            </a:r>
            <a:r>
              <a:rPr lang="ko-KR" altLang="en-US" sz="2000" dirty="0" smtClean="0"/>
              <a:t>을 열어놓고 학습을 실행하면 에러가 발생하지 않음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85161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27276" y="1785767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Horse to Zebra</a:t>
            </a:r>
            <a:r>
              <a:rPr lang="ko-KR" altLang="en-US" dirty="0" smtClean="0"/>
              <a:t>의 예시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27989" y="5767773"/>
            <a:ext cx="518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왼쪽은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출력</a:t>
            </a:r>
            <a:endParaRPr lang="en-US" altLang="ko-KR" dirty="0" smtClean="0"/>
          </a:p>
        </p:txBody>
      </p:sp>
      <p:pic>
        <p:nvPicPr>
          <p:cNvPr id="11266" name="Picture 2" descr="CycleGAN | TensorFlow 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638" y="2270748"/>
            <a:ext cx="68961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7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CycleGAN</a:t>
            </a:r>
            <a:r>
              <a:rPr lang="ko-KR" altLang="en-US" sz="2400" dirty="0" smtClean="0"/>
              <a:t>을 이용한 </a:t>
            </a:r>
            <a:r>
              <a:rPr lang="en-US" altLang="ko-KR" sz="2400" u="sng" dirty="0" smtClean="0"/>
              <a:t>Unpaired</a:t>
            </a:r>
            <a:r>
              <a:rPr lang="en-US" altLang="ko-KR" sz="2400" dirty="0" smtClean="0"/>
              <a:t> image to image translation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수행</a:t>
            </a:r>
            <a:endParaRPr lang="en-US" altLang="ko-KR" sz="2400" dirty="0" smtClean="0"/>
          </a:p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번째는 </a:t>
            </a:r>
            <a:r>
              <a:rPr lang="en-US" altLang="ko-KR" sz="2400" dirty="0" smtClean="0"/>
              <a:t>horse to zebra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외의 다른 </a:t>
            </a:r>
            <a:r>
              <a:rPr lang="ko-KR" altLang="en-US" sz="2400" dirty="0" err="1" smtClean="0"/>
              <a:t>데이터셋에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적용해보기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앞서 </a:t>
            </a:r>
            <a:r>
              <a:rPr lang="en-US" altLang="ko-KR" sz="2000" dirty="0" smtClean="0"/>
              <a:t>pix2pix</a:t>
            </a:r>
            <a:r>
              <a:rPr lang="ko-KR" altLang="en-US" sz="2000" dirty="0" smtClean="0"/>
              <a:t>는 두 이미지가 서로 관련이 있어야 하며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쌍을 이루도록 입력하고 학습해야 하지만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CycleGAN</a:t>
            </a:r>
            <a:r>
              <a:rPr lang="ko-KR" altLang="en-US" sz="2000" dirty="0" smtClean="0"/>
              <a:t>은 그런 것이 </a:t>
            </a:r>
            <a:r>
              <a:rPr lang="ko-KR" altLang="en-US" sz="2000" dirty="0" err="1" smtClean="0"/>
              <a:t>필요없음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CycleGAN</a:t>
            </a:r>
            <a:r>
              <a:rPr lang="ko-KR" altLang="en-US" sz="2000" dirty="0" smtClean="0"/>
              <a:t>은 두 개의 데이터셋에서 각각 무작위로 이미지를 불러와 사용 가능함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 smtClean="0"/>
              <a:t>단순한 </a:t>
            </a:r>
            <a:r>
              <a:rPr lang="en-US" altLang="ko-KR" sz="2000" dirty="0" smtClean="0"/>
              <a:t>Generator </a:t>
            </a:r>
            <a:r>
              <a:rPr lang="ko-KR" altLang="en-US" sz="2000" dirty="0" smtClean="0"/>
              <a:t>외에 기존의 틀을 복원하는 </a:t>
            </a:r>
            <a:r>
              <a:rPr lang="en-US" altLang="ko-KR" sz="2000" dirty="0" smtClean="0"/>
              <a:t>Generator</a:t>
            </a:r>
            <a:r>
              <a:rPr lang="ko-KR" altLang="en-US" sz="2000" dirty="0" smtClean="0"/>
              <a:t>들이 추가적으로 달려있기 때문</a:t>
            </a:r>
            <a:r>
              <a:rPr lang="en-US" altLang="ko-KR" sz="2000" dirty="0" smtClean="0"/>
              <a:t>)</a:t>
            </a:r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데이터셋이</a:t>
            </a:r>
            <a:r>
              <a:rPr lang="ko-KR" altLang="en-US" sz="2400" dirty="0" smtClean="0"/>
              <a:t> 이미지 차원에서까지 </a:t>
            </a:r>
            <a:r>
              <a:rPr lang="en-US" altLang="ko-KR" sz="2400" dirty="0" smtClean="0"/>
              <a:t>pair</a:t>
            </a:r>
            <a:r>
              <a:rPr lang="ko-KR" altLang="en-US" sz="2400" dirty="0" smtClean="0"/>
              <a:t>을 이루어야 하는 </a:t>
            </a:r>
            <a:r>
              <a:rPr lang="en-US" altLang="ko-KR" sz="2400" dirty="0" smtClean="0"/>
              <a:t>pix2pix</a:t>
            </a:r>
            <a:r>
              <a:rPr lang="ko-KR" altLang="en-US" sz="2400" dirty="0" smtClean="0"/>
              <a:t>와 달리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CycleGAN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두 개의 </a:t>
            </a:r>
            <a:r>
              <a:rPr lang="ko-KR" altLang="en-US" sz="2400" dirty="0" err="1" smtClean="0"/>
              <a:t>데이터셋</a:t>
            </a:r>
            <a:r>
              <a:rPr lang="en-US" altLang="ko-KR" sz="2400" dirty="0" smtClean="0"/>
              <a:t>＇</a:t>
            </a:r>
            <a:r>
              <a:rPr lang="ko-KR" altLang="en-US" sz="2400" dirty="0" smtClean="0"/>
              <a:t>을 준비하되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</a:t>
            </a:r>
            <a:r>
              <a:rPr lang="ko-KR" altLang="en-US" sz="2400" dirty="0" err="1" smtClean="0"/>
              <a:t>데이터셋</a:t>
            </a:r>
            <a:r>
              <a:rPr lang="ko-KR" altLang="en-US" sz="2400" dirty="0" smtClean="0"/>
              <a:t> 안의 이미지들이 무언가 일관적인 특징만 있다면 충분하며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pair</a:t>
            </a:r>
            <a:r>
              <a:rPr lang="ko-KR" altLang="en-US" sz="2400" dirty="0" smtClean="0"/>
              <a:t>을 따질 필요가 없습니다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예를 들어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초록색의 산이나 숲의 이미지들로 구성된 </a:t>
            </a:r>
            <a:r>
              <a:rPr lang="ko-KR" altLang="en-US" sz="2000" dirty="0" err="1" smtClean="0"/>
              <a:t>데이터셋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눈 덮인 산의 이미지들로 구성된 </a:t>
            </a:r>
            <a:r>
              <a:rPr lang="ko-KR" altLang="en-US" sz="2000" dirty="0" err="1" smtClean="0"/>
              <a:t>데이터셋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</a:t>
            </a:r>
            <a:r>
              <a:rPr lang="ko-KR" altLang="en-US" sz="2000" dirty="0" smtClean="0"/>
              <a:t>로 변환하고 싶다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14852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두 개의 </a:t>
            </a:r>
            <a:r>
              <a:rPr lang="ko-KR" altLang="en-US" sz="2400" dirty="0" err="1" smtClean="0"/>
              <a:t>데이터셋을</a:t>
            </a:r>
            <a:r>
              <a:rPr lang="ko-KR" altLang="en-US" sz="2400" dirty="0" smtClean="0"/>
              <a:t> 준비한다</a:t>
            </a:r>
            <a:r>
              <a:rPr lang="en-US" altLang="ko-KR" sz="2400" dirty="0" smtClean="0"/>
              <a:t>. A</a:t>
            </a:r>
            <a:r>
              <a:rPr lang="ko-KR" altLang="en-US" sz="2400" dirty="0" smtClean="0"/>
              <a:t>에는 초록색 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숲 이미지들로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B</a:t>
            </a:r>
            <a:r>
              <a:rPr lang="ko-KR" altLang="en-US" sz="2400" dirty="0" smtClean="0"/>
              <a:t>에는 </a:t>
            </a:r>
            <a:r>
              <a:rPr lang="ko-KR" altLang="en-US" sz="2400" dirty="0" err="1" smtClean="0"/>
              <a:t>눈산이나</a:t>
            </a:r>
            <a:r>
              <a:rPr lang="ko-KR" altLang="en-US" sz="2400" dirty="0" smtClean="0"/>
              <a:t> 바위산 이미지들로 구성되어있다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9" t="-336" r="32369" b="33698"/>
          <a:stretch/>
        </p:blipFill>
        <p:spPr>
          <a:xfrm>
            <a:off x="2759558" y="4413804"/>
            <a:ext cx="6310503" cy="2344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54" y="2033612"/>
            <a:ext cx="6180513" cy="2276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87614" y="3178719"/>
            <a:ext cx="518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7614" y="5324684"/>
            <a:ext cx="518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15210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DCGAN</a:t>
            </a:r>
            <a:r>
              <a:rPr lang="ko-KR" altLang="en-US" sz="2400" dirty="0" smtClean="0"/>
              <a:t>을 이용하여 </a:t>
            </a:r>
            <a:r>
              <a:rPr lang="en-US" altLang="ko-KR" sz="2400" dirty="0" smtClean="0"/>
              <a:t>vector arithmetic</a:t>
            </a:r>
            <a:r>
              <a:rPr lang="ko-KR" altLang="en-US" sz="2400" dirty="0" smtClean="0"/>
              <a:t>을 수행</a:t>
            </a:r>
            <a:endParaRPr lang="en-US" altLang="ko-KR" sz="2400" dirty="0" smtClean="0"/>
          </a:p>
          <a:p>
            <a:r>
              <a:rPr lang="en-US" altLang="ko-KR" sz="2400" dirty="0" smtClean="0"/>
              <a:t>DCGAN</a:t>
            </a:r>
            <a:r>
              <a:rPr lang="ko-KR" altLang="en-US" sz="2400" dirty="0" smtClean="0"/>
              <a:t>은 기본적으로 </a:t>
            </a:r>
            <a:r>
              <a:rPr lang="ko-KR" altLang="en-US" sz="2400" dirty="0" err="1" smtClean="0"/>
              <a:t>랜덤한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noise z</a:t>
            </a:r>
            <a:r>
              <a:rPr lang="ko-KR" altLang="en-US" sz="2400" dirty="0" smtClean="0"/>
              <a:t>를 생성하여 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Batch size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32</a:t>
            </a:r>
            <a:r>
              <a:rPr lang="ko-KR" altLang="en-US" sz="2000" dirty="0" smtClean="0"/>
              <a:t>라면</a:t>
            </a:r>
            <a:r>
              <a:rPr lang="en-US" altLang="ko-KR" sz="2000" dirty="0" smtClean="0"/>
              <a:t>, noise z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32</a:t>
            </a:r>
            <a:r>
              <a:rPr lang="ko-KR" altLang="en-US" sz="2000" dirty="0" smtClean="0"/>
              <a:t>개 생성한 후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데이터셋에</a:t>
            </a:r>
            <a:r>
              <a:rPr lang="ko-KR" altLang="en-US" sz="2000" dirty="0" smtClean="0"/>
              <a:t> 있는 이미지들을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err="1" smtClean="0"/>
              <a:t>랜덤하게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32</a:t>
            </a:r>
            <a:r>
              <a:rPr lang="ko-KR" altLang="en-US" sz="2000" dirty="0" smtClean="0"/>
              <a:t>개 골라와 그에 비슷하게 수렴되도록 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아래 예시로는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안경을 낀 사람들과 안경을 안 낀 남자 여자들의 이미지를 사용함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2303363" y="3495555"/>
            <a:ext cx="289367" cy="19561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87862" y="5607033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랜덤 노이즈 </a:t>
            </a:r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3333509" y="4072329"/>
            <a:ext cx="636607" cy="48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46754" y="3645045"/>
            <a:ext cx="2210764" cy="134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GAN</a:t>
            </a:r>
            <a:endParaRPr lang="ko-KR" altLang="en-US" sz="2800" dirty="0"/>
          </a:p>
        </p:txBody>
      </p:sp>
      <p:sp>
        <p:nvSpPr>
          <p:cNvPr id="8" name="오른쪽 화살표 7"/>
          <p:cNvSpPr/>
          <p:nvPr/>
        </p:nvSpPr>
        <p:spPr>
          <a:xfrm>
            <a:off x="7534156" y="4117647"/>
            <a:ext cx="636607" cy="48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01" y="3353191"/>
            <a:ext cx="2962275" cy="1438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214" y="4897420"/>
            <a:ext cx="2847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0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838" y="1006730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결과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A</a:t>
            </a:r>
            <a:r>
              <a:rPr lang="ko-KR" altLang="en-US" sz="2000" dirty="0" smtClean="0"/>
              <a:t>의 산 이미지들이 </a:t>
            </a:r>
            <a:r>
              <a:rPr lang="ko-KR" altLang="en-US" sz="2000" b="1" u="sng" dirty="0" smtClean="0"/>
              <a:t>기존의 틀이나 모습은 유지하되</a:t>
            </a:r>
            <a:r>
              <a:rPr lang="en-US" altLang="ko-KR" sz="2000" b="1" u="sng" dirty="0" smtClean="0"/>
              <a:t>, </a:t>
            </a:r>
            <a:r>
              <a:rPr lang="ko-KR" altLang="en-US" sz="2000" b="1" u="sng" dirty="0" smtClean="0"/>
              <a:t>스타일만 겨울처럼 변경됨</a:t>
            </a:r>
            <a:endParaRPr lang="en-US" altLang="ko-KR" sz="2000" b="1" u="sng" dirty="0" smtClean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19" y="2028635"/>
            <a:ext cx="1917855" cy="1917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18" y="4590076"/>
            <a:ext cx="1917855" cy="19178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14" y="4590077"/>
            <a:ext cx="1917855" cy="1917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14" y="2028635"/>
            <a:ext cx="1917855" cy="191785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64626" y="3965609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545518" y="6507931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57" y="2028635"/>
            <a:ext cx="1917855" cy="19178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18" y="2028635"/>
            <a:ext cx="1917855" cy="19178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957" y="4590076"/>
            <a:ext cx="1856835" cy="18568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8" y="4590076"/>
            <a:ext cx="1856835" cy="185683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8142629" y="3946490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123521" y="6488812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6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838" y="1006730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결과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당연히 반대도 됩니다</a:t>
            </a:r>
            <a:r>
              <a:rPr lang="en-US" altLang="ko-KR" sz="2000" dirty="0" smtClean="0"/>
              <a:t>.</a:t>
            </a:r>
            <a:endParaRPr lang="en-US" altLang="ko-KR" sz="2000" b="1" u="sng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4" y="1951996"/>
            <a:ext cx="1862786" cy="18627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0" y="1951996"/>
            <a:ext cx="1862786" cy="18627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51" y="4485903"/>
            <a:ext cx="1903709" cy="190370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4" y="4485903"/>
            <a:ext cx="1862786" cy="1862786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8055160" y="3814782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048495" y="6389612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71" y="1951996"/>
            <a:ext cx="1862786" cy="18627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0" y="1951996"/>
            <a:ext cx="1862786" cy="186278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0" y="4485903"/>
            <a:ext cx="1862786" cy="18627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71" y="4485903"/>
            <a:ext cx="1862786" cy="186278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3364525" y="3814781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3364524" y="6389611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91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이번에는 </a:t>
            </a:r>
            <a:r>
              <a:rPr lang="en-US" altLang="ko-KR" sz="2400" dirty="0" smtClean="0"/>
              <a:t>A</a:t>
            </a:r>
            <a:r>
              <a:rPr lang="ko-KR" altLang="en-US" sz="2400" dirty="0" smtClean="0"/>
              <a:t>에 노을이 지는 바다나 호수 이미지들을 준비하고</a:t>
            </a:r>
            <a:r>
              <a:rPr lang="en-US" altLang="ko-KR" sz="2400" dirty="0" smtClean="0"/>
              <a:t>,</a:t>
            </a:r>
            <a:br>
              <a:rPr lang="en-US" altLang="ko-KR" sz="2400" dirty="0" smtClean="0"/>
            </a:br>
            <a:r>
              <a:rPr lang="en-US" altLang="ko-KR" sz="2400" dirty="0" smtClean="0"/>
              <a:t>B</a:t>
            </a:r>
            <a:r>
              <a:rPr lang="ko-KR" altLang="en-US" sz="2400" dirty="0" smtClean="0"/>
              <a:t>에는 아까처럼 </a:t>
            </a:r>
            <a:r>
              <a:rPr lang="ko-KR" altLang="en-US" sz="2400" dirty="0" err="1" smtClean="0"/>
              <a:t>눈산이나</a:t>
            </a:r>
            <a:r>
              <a:rPr lang="ko-KR" altLang="en-US" sz="2400" dirty="0" smtClean="0"/>
              <a:t> 바위산 이미지들을 그대로 둬봅니다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9" t="-336" r="32369" b="33698"/>
          <a:stretch/>
        </p:blipFill>
        <p:spPr>
          <a:xfrm>
            <a:off x="2658056" y="4513019"/>
            <a:ext cx="6045743" cy="2246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57" y="2142107"/>
            <a:ext cx="6045744" cy="224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967695" y="3117164"/>
            <a:ext cx="5185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7695" y="5567977"/>
            <a:ext cx="5185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69888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838" y="1006730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결과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A-&gt;B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B-&gt;A</a:t>
            </a:r>
            <a:r>
              <a:rPr lang="ko-KR" altLang="en-US" sz="2000" dirty="0" smtClean="0"/>
              <a:t>를 각각 해보면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이런 것들을 볼 수 있습니다</a:t>
            </a:r>
            <a:r>
              <a:rPr lang="en-US" altLang="ko-KR" sz="2000" dirty="0" smtClean="0"/>
              <a:t>.</a:t>
            </a:r>
            <a:endParaRPr lang="en-US" altLang="ko-KR" sz="2000" b="1" u="sng" dirty="0" smtClean="0"/>
          </a:p>
        </p:txBody>
      </p:sp>
      <p:pic>
        <p:nvPicPr>
          <p:cNvPr id="1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73" y="1950665"/>
            <a:ext cx="1914383" cy="19143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73" y="4525789"/>
            <a:ext cx="1914383" cy="191438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1953300"/>
            <a:ext cx="1893808" cy="191180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4525789"/>
            <a:ext cx="1893808" cy="1917708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>
            <a:off x="3274816" y="3872656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3268151" y="6447486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8685968" y="3784752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685967" y="6359582"/>
            <a:ext cx="431181" cy="2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86" y="1877496"/>
            <a:ext cx="1907256" cy="190725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26" y="1877496"/>
            <a:ext cx="1978809" cy="19015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87" y="4437887"/>
            <a:ext cx="1907256" cy="19072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14" y="4432181"/>
            <a:ext cx="1972721" cy="19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CycleGAN</a:t>
            </a:r>
            <a:r>
              <a:rPr lang="ko-KR" altLang="en-US" sz="2400" dirty="0" smtClean="0"/>
              <a:t>을 이용한 </a:t>
            </a:r>
            <a:r>
              <a:rPr lang="en-US" altLang="ko-KR" sz="2400" u="sng" dirty="0" smtClean="0"/>
              <a:t>Unpaired</a:t>
            </a:r>
            <a:r>
              <a:rPr lang="en-US" altLang="ko-KR" sz="2400" dirty="0" smtClean="0"/>
              <a:t> image to image translation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수행</a:t>
            </a:r>
            <a:endParaRPr lang="en-US" altLang="ko-KR" sz="2400" dirty="0" smtClean="0"/>
          </a:p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번째 문제는 한번 자유롭게 배경 이미지들을 찾아서 해보시면 됩니다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이미지 수는 그렇게 많이 필요하지 않습니다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수십</a:t>
            </a:r>
            <a:r>
              <a:rPr lang="en-US" altLang="ko-KR" sz="2400" dirty="0" smtClean="0"/>
              <a:t>~</a:t>
            </a:r>
            <a:r>
              <a:rPr lang="ko-KR" altLang="en-US" sz="2400" dirty="0" err="1" smtClean="0"/>
              <a:t>수백장</a:t>
            </a:r>
            <a:r>
              <a:rPr lang="ko-KR" altLang="en-US" sz="2400" dirty="0" smtClean="0"/>
              <a:t> 정도로 하셔도 됩니다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1400" dirty="0" smtClean="0"/>
              <a:t>물론 귀찮을 수 있으니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그냥 </a:t>
            </a:r>
            <a:r>
              <a:rPr lang="en-US" altLang="ko-KR" sz="1400" dirty="0" err="1" smtClean="0"/>
              <a:t>github</a:t>
            </a:r>
            <a:r>
              <a:rPr lang="ko-KR" altLang="en-US" sz="1400" dirty="0" smtClean="0"/>
              <a:t>에서 제공하는 다른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를 써서 해보셔도 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97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3#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물론 </a:t>
            </a:r>
            <a:r>
              <a:rPr lang="en-US" altLang="ko-KR" sz="2400" dirty="0" smtClean="0"/>
              <a:t>GAN</a:t>
            </a:r>
            <a:r>
              <a:rPr lang="ko-KR" altLang="en-US" sz="2400" dirty="0" smtClean="0"/>
              <a:t>을 이용한 </a:t>
            </a:r>
            <a:r>
              <a:rPr lang="en-US" altLang="ko-KR" sz="2400" dirty="0" smtClean="0"/>
              <a:t>image translation </a:t>
            </a:r>
            <a:r>
              <a:rPr lang="ko-KR" altLang="en-US" sz="2400" dirty="0" smtClean="0"/>
              <a:t>관련 논문들은 지들이 해보고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잘 된 것들만 보여주기 때문에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육안으로 보기에 결과가 좋지 않은 경우도 많습니다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이런 걸 개선하려는 논문들이 나오고 있습니다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마스크를 만들어 사람을 검출한 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사람은 스타일 변화에서 제외하거나</a:t>
            </a:r>
            <a:r>
              <a:rPr lang="en-US" altLang="ko-KR" sz="2000" dirty="0" smtClean="0"/>
              <a:t>, Segmentation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Loss</a:t>
            </a:r>
            <a:r>
              <a:rPr lang="ko-KR" altLang="en-US" sz="2000" dirty="0" smtClean="0"/>
              <a:t>를 이용해 특정 사물들이 좀더 자연스럽게 변환되도록 하거나 하는 다양한 시도들이 존재합니다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내용 개체 틀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42" y="3750744"/>
            <a:ext cx="1843669" cy="1843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54" y="3750744"/>
            <a:ext cx="1843669" cy="1843669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34" y="3645996"/>
            <a:ext cx="1863455" cy="1863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52" y="3645996"/>
            <a:ext cx="1863455" cy="18634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900" y="5727303"/>
            <a:ext cx="5393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눈산을</a:t>
            </a:r>
            <a:r>
              <a:rPr lang="ko-KR" altLang="en-US" sz="1600" dirty="0" smtClean="0"/>
              <a:t> 숲으로 바꿀 때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눈산</a:t>
            </a:r>
            <a:r>
              <a:rPr lang="ko-KR" altLang="en-US" sz="1600" dirty="0" smtClean="0"/>
              <a:t> 이미지 중 사람이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껴있는 이미지가 있다면 식물인간이 되어버립니다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5994" y="5669331"/>
            <a:ext cx="5452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학습할때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GAN</a:t>
            </a:r>
            <a:r>
              <a:rPr lang="ko-KR" altLang="en-US" sz="1600" dirty="0" smtClean="0"/>
              <a:t>에다가 이 세상에 태양은 하나밖에 없다는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기본상식을 알려준 적이 없기 때문에 태양을 </a:t>
            </a:r>
            <a:endParaRPr lang="en-US" altLang="ko-KR" sz="1600" dirty="0" smtClean="0"/>
          </a:p>
          <a:p>
            <a:r>
              <a:rPr lang="ko-KR" altLang="en-US" sz="1600" dirty="0" smtClean="0"/>
              <a:t>여러 개 만들어버립니다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89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끝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은 이전에도 교수님 수업 도중에 매우 어렵다는 평가가 많아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좀 도와드리기 위해 가이드라인을 만들었습니다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도움이 될지는 모르겠습니다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과제 질문은 </a:t>
            </a:r>
            <a:r>
              <a:rPr lang="en-US" altLang="ko-KR" dirty="0" smtClean="0">
                <a:hlinkClick r:id="rId2"/>
              </a:rPr>
              <a:t>cardongmin@postech.ac.kr</a:t>
            </a:r>
            <a:r>
              <a:rPr lang="ko-KR" altLang="en-US" dirty="0" smtClean="0"/>
              <a:t>로 메일 주시면 답변해드리겠습니다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04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처음에는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는 </a:t>
            </a:r>
            <a:r>
              <a:rPr lang="ko-KR" altLang="en-US" sz="2400" dirty="0" err="1" smtClean="0"/>
              <a:t>랜덤하게</a:t>
            </a:r>
            <a:r>
              <a:rPr lang="ko-KR" altLang="en-US" sz="2400" dirty="0" smtClean="0"/>
              <a:t> 만들어져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자신이 어떤 이미지로 복원될 지 모른다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학습 초반에는 대체로 입력된 이미지들의 평균이나 중간 정도의 이미지들이 생성되며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학습을 계속 할수록 이미지가 좀더 명확해지거나 선명해지게 된다</a:t>
            </a:r>
            <a:endParaRPr lang="en-US" altLang="ko-KR" sz="2000" dirty="0" smtClean="0"/>
          </a:p>
          <a:p>
            <a:pPr marL="457200" lvl="1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606867" y="3523497"/>
            <a:ext cx="289367" cy="19561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774256" y="4257064"/>
            <a:ext cx="574775" cy="48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048" y="5741361"/>
            <a:ext cx="4988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 초기의 노이즈 </a:t>
            </a:r>
            <a:r>
              <a:rPr lang="en-US" altLang="ko-KR" dirty="0" smtClean="0"/>
              <a:t>z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만들어졌고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모델의 학습이 부족하기 때문에 자신이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어떤 이미지로 수렴될지 모른다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41" y="3158986"/>
            <a:ext cx="2793236" cy="27932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815469" y="5352057"/>
            <a:ext cx="3050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일단 학습 초반에는 대체로 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평균적인</a:t>
            </a:r>
            <a:r>
              <a:rPr lang="en-US" altLang="ko-KR" dirty="0"/>
              <a:t> </a:t>
            </a:r>
            <a:r>
              <a:rPr lang="ko-KR" altLang="en-US" dirty="0" smtClean="0"/>
              <a:t>모습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들이 만들어짐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얼굴 윤곽 등</a:t>
            </a:r>
            <a:r>
              <a:rPr lang="en-US" altLang="ko-KR" dirty="0" smtClean="0"/>
              <a:t>..)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79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그러나 학습이 </a:t>
            </a:r>
            <a:r>
              <a:rPr lang="ko-KR" altLang="en-US" sz="2400" dirty="0" err="1" smtClean="0"/>
              <a:t>계속되다보면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latent variable</a:t>
            </a:r>
            <a:r>
              <a:rPr lang="ko-KR" altLang="en-US" sz="2400" dirty="0" smtClean="0"/>
              <a:t>이 학습된다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000" dirty="0" smtClean="0"/>
              <a:t>z</a:t>
            </a:r>
            <a:r>
              <a:rPr lang="ko-KR" altLang="en-US" sz="2000" dirty="0" smtClean="0"/>
              <a:t>가 특정 그룹별로 나뉘어져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특정 그룹에 속한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GAN</a:t>
            </a:r>
            <a:r>
              <a:rPr lang="ko-KR" altLang="en-US" sz="2000" dirty="0" smtClean="0"/>
              <a:t>을 지나면 그 그룹에 해당하는 이미지로 변환됨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예를 들어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앞서 가정한 데이터베이스에는 크게는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남자</a:t>
            </a:r>
            <a:r>
              <a:rPr lang="en-US" altLang="ko-KR" sz="2000" dirty="0" smtClean="0"/>
              <a:t>’, ‘</a:t>
            </a:r>
            <a:r>
              <a:rPr lang="ko-KR" altLang="en-US" sz="2000" dirty="0" smtClean="0"/>
              <a:t>여자</a:t>
            </a:r>
            <a:r>
              <a:rPr lang="en-US" altLang="ko-KR" sz="2000" dirty="0" smtClean="0"/>
              <a:t>‘, ‘</a:t>
            </a:r>
            <a:r>
              <a:rPr lang="ko-KR" altLang="en-US" sz="2000" dirty="0" err="1" smtClean="0"/>
              <a:t>안경낀남자</a:t>
            </a:r>
            <a:r>
              <a:rPr lang="en-US" altLang="ko-KR" sz="2000" dirty="0" smtClean="0"/>
              <a:t>’, ‘</a:t>
            </a:r>
            <a:r>
              <a:rPr lang="ko-KR" altLang="en-US" sz="2000" dirty="0" err="1" smtClean="0"/>
              <a:t>안경낀여자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가지 이미지들이 섞여 있었으니</a:t>
            </a:r>
            <a:r>
              <a:rPr lang="en-US" altLang="ko-KR" sz="2000" dirty="0" smtClean="0"/>
              <a:t>, 4</a:t>
            </a:r>
            <a:r>
              <a:rPr lang="ko-KR" altLang="en-US" sz="2000" dirty="0" smtClean="0"/>
              <a:t>개의 그룹이 있다고 가정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4113496" y="3768984"/>
            <a:ext cx="289367" cy="195612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830787" y="4534926"/>
            <a:ext cx="574775" cy="48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107375" y="5852872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랜덤 생성된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값이나 그 분포에 따라</a:t>
            </a:r>
            <a:endParaRPr lang="en-US" altLang="ko-KR" dirty="0" smtClean="0"/>
          </a:p>
          <a:p>
            <a:r>
              <a:rPr lang="ko-KR" altLang="en-US" dirty="0" smtClean="0"/>
              <a:t>노이즈 </a:t>
            </a:r>
            <a:r>
              <a:rPr lang="en-US" altLang="ko-KR" dirty="0" smtClean="0"/>
              <a:t>z </a:t>
            </a:r>
            <a:r>
              <a:rPr lang="ko-KR" altLang="en-US" dirty="0" smtClean="0"/>
              <a:t>안에서도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그룹화가 이루어짐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985518" y="3718309"/>
            <a:ext cx="289367" cy="1956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43265" y="3718309"/>
            <a:ext cx="289367" cy="1956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8862" y="3718309"/>
            <a:ext cx="289367" cy="1956121"/>
          </a:xfrm>
          <a:prstGeom prst="rect">
            <a:avLst/>
          </a:prstGeom>
          <a:solidFill>
            <a:srgbClr val="D7C3F5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51954" y="3718309"/>
            <a:ext cx="289367" cy="1956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18174" y="3298302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그룹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그룹 </a:t>
            </a:r>
            <a:r>
              <a:rPr lang="en-US" altLang="ko-KR" dirty="0" smtClean="0"/>
              <a:t>3, </a:t>
            </a:r>
            <a:r>
              <a:rPr lang="ko-KR" altLang="en-US" dirty="0" smtClean="0"/>
              <a:t>그룹 </a:t>
            </a:r>
            <a:r>
              <a:rPr lang="en-US" altLang="ko-KR" dirty="0" smtClean="0"/>
              <a:t>4..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3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그러나 학습이 </a:t>
            </a:r>
            <a:r>
              <a:rPr lang="ko-KR" altLang="en-US" sz="2400" dirty="0" err="1" smtClean="0"/>
              <a:t>계속되다보면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latent variable</a:t>
            </a:r>
            <a:r>
              <a:rPr lang="ko-KR" altLang="en-US" sz="2400" dirty="0" smtClean="0"/>
              <a:t>이 학습된다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예를 들어</a:t>
            </a:r>
            <a:r>
              <a:rPr lang="en-US" altLang="ko-KR" sz="2000" dirty="0" smtClean="0"/>
              <a:t>… </a:t>
            </a:r>
            <a:r>
              <a:rPr lang="ko-KR" altLang="en-US" sz="2000" dirty="0" smtClean="0"/>
              <a:t>그룹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은 안경 안쓴 남자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그룹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는 안경 안쓴 여자</a:t>
            </a:r>
            <a:r>
              <a:rPr lang="en-US" altLang="ko-KR" sz="2000" dirty="0" smtClean="0"/>
              <a:t>,</a:t>
            </a:r>
            <a:br>
              <a:rPr lang="en-US" altLang="ko-KR" sz="2000" dirty="0" smtClean="0"/>
            </a:br>
            <a:r>
              <a:rPr lang="ko-KR" altLang="en-US" sz="2000" dirty="0" smtClean="0"/>
              <a:t>그룹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은 안경 쓴 남자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그룹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는 안경 쓴 여자</a:t>
            </a:r>
            <a:r>
              <a:rPr lang="en-US" altLang="ko-KR" sz="2000" dirty="0" smtClean="0"/>
              <a:t>…</a:t>
            </a:r>
          </a:p>
          <a:p>
            <a:pPr lvl="1"/>
            <a:r>
              <a:rPr lang="en-US" altLang="ko-KR" sz="2000" dirty="0" smtClean="0"/>
              <a:t>(</a:t>
            </a:r>
            <a:r>
              <a:rPr lang="ko-KR" altLang="en-US" sz="2000" dirty="0" smtClean="0"/>
              <a:t>아래 이미지는 그냥 이해를 돕기 위해 구글에서 그냥 찾은 </a:t>
            </a:r>
            <a:r>
              <a:rPr lang="en-US" altLang="ko-KR" sz="2000" dirty="0" smtClean="0"/>
              <a:t>4-class </a:t>
            </a:r>
            <a:r>
              <a:rPr lang="ko-KR" altLang="en-US" sz="2000" dirty="0" err="1" smtClean="0"/>
              <a:t>클러스터링</a:t>
            </a:r>
            <a:r>
              <a:rPr lang="ko-KR" altLang="en-US" sz="2000" dirty="0" smtClean="0"/>
              <a:t> 예시입니다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저거랑 비슷하다고 생각하시면 됩니다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000999" y="3809195"/>
            <a:ext cx="289367" cy="132782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1637605" y="4277715"/>
            <a:ext cx="678089" cy="352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60790" y="5735069"/>
            <a:ext cx="475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랜덤 생성된 </a:t>
            </a:r>
            <a:r>
              <a:rPr lang="en-US" altLang="ko-KR" dirty="0" smtClean="0"/>
              <a:t>z</a:t>
            </a:r>
            <a:r>
              <a:rPr lang="ko-KR" altLang="en-US" dirty="0" smtClean="0"/>
              <a:t>의 값이나 그 분포에 따라</a:t>
            </a:r>
            <a:endParaRPr lang="en-US" altLang="ko-KR" dirty="0" smtClean="0"/>
          </a:p>
          <a:p>
            <a:r>
              <a:rPr lang="ko-KR" altLang="en-US" dirty="0" smtClean="0"/>
              <a:t>노이즈 </a:t>
            </a:r>
            <a:r>
              <a:rPr lang="en-US" altLang="ko-KR" dirty="0" smtClean="0"/>
              <a:t>z </a:t>
            </a:r>
            <a:r>
              <a:rPr lang="ko-KR" altLang="en-US" dirty="0" smtClean="0"/>
              <a:t>안에서도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그룹화가 이루어짐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15626" y="3379325"/>
            <a:ext cx="289367" cy="1098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699115" y="3374127"/>
            <a:ext cx="289367" cy="1098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15626" y="5392235"/>
            <a:ext cx="289367" cy="1098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99115" y="5347354"/>
            <a:ext cx="289367" cy="1098980"/>
          </a:xfrm>
          <a:prstGeom prst="rect">
            <a:avLst/>
          </a:prstGeom>
          <a:solidFill>
            <a:srgbClr val="D7C3F5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88264" y="293380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16437" y="29611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3012" y="496644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34815" y="487201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90" y="3386526"/>
            <a:ext cx="1069271" cy="10917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68" y="3394500"/>
            <a:ext cx="1069271" cy="10917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91" y="5388005"/>
            <a:ext cx="1069271" cy="1091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68" y="5354555"/>
            <a:ext cx="1069271" cy="1091779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6821065" y="3695896"/>
            <a:ext cx="357063" cy="355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821065" y="5764103"/>
            <a:ext cx="357063" cy="355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0135546" y="5764103"/>
            <a:ext cx="357063" cy="355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0135546" y="3745986"/>
            <a:ext cx="357063" cy="355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K-means as a cost function minimisation – a MATLAB/Octave approach –  @sepdek'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23" y="3386242"/>
            <a:ext cx="2410143" cy="20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5328585" y="4261442"/>
            <a:ext cx="261238" cy="6105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6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를 이용한 </a:t>
            </a:r>
            <a:r>
              <a:rPr lang="en-US" altLang="ko-KR" sz="2400" dirty="0"/>
              <a:t>V</a:t>
            </a:r>
            <a:r>
              <a:rPr lang="en-US" altLang="ko-KR" sz="2400" dirty="0" smtClean="0"/>
              <a:t>ector Arithmetic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우리가 </a:t>
            </a:r>
            <a:r>
              <a:rPr lang="ko-KR" altLang="en-US" sz="2000" dirty="0" err="1" smtClean="0"/>
              <a:t>랜덤한</a:t>
            </a:r>
            <a:r>
              <a:rPr lang="ko-KR" altLang="en-US" sz="2000" dirty="0" smtClean="0"/>
              <a:t> 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만들면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그룹 중 어디에 </a:t>
            </a:r>
            <a:r>
              <a:rPr lang="ko-KR" altLang="en-US" sz="2000" dirty="0" err="1" smtClean="0"/>
              <a:t>속했느냐에</a:t>
            </a:r>
            <a:r>
              <a:rPr lang="ko-KR" altLang="en-US" sz="2000" dirty="0" smtClean="0"/>
              <a:t> 따라 나오는 이미지가 달라지게 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이용한 연산으로 의도한 결과를 만들 수 있음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034181" y="6228428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노이즈들을 가지고 있다고 가정한다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73610" y="3738201"/>
            <a:ext cx="289367" cy="1956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49808" y="3738201"/>
            <a:ext cx="289367" cy="1956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5368" y="3869519"/>
            <a:ext cx="289367" cy="1956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1204" y="2869466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z1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안경 낀 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28" y="4150479"/>
            <a:ext cx="1069271" cy="10917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6097" y="2794979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z2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17" y="4150478"/>
            <a:ext cx="1069271" cy="10917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96" y="4150477"/>
            <a:ext cx="1069271" cy="10917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60876" y="2794979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z3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80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를 이용한 </a:t>
            </a:r>
            <a:r>
              <a:rPr lang="en-US" altLang="ko-KR" sz="2400" dirty="0"/>
              <a:t>V</a:t>
            </a:r>
            <a:r>
              <a:rPr lang="en-US" altLang="ko-KR" sz="2400" dirty="0" smtClean="0"/>
              <a:t>ector Arithmetic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우리가 </a:t>
            </a:r>
            <a:r>
              <a:rPr lang="ko-KR" altLang="en-US" sz="2000" dirty="0" err="1" smtClean="0"/>
              <a:t>랜덤한</a:t>
            </a:r>
            <a:r>
              <a:rPr lang="ko-KR" altLang="en-US" sz="2000" dirty="0" smtClean="0"/>
              <a:t> 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만들면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그룹 중 어디에 </a:t>
            </a:r>
            <a:r>
              <a:rPr lang="ko-KR" altLang="en-US" sz="2000" dirty="0" err="1" smtClean="0"/>
              <a:t>속했느냐에</a:t>
            </a:r>
            <a:r>
              <a:rPr lang="ko-KR" altLang="en-US" sz="2000" dirty="0" smtClean="0"/>
              <a:t> 따라 나오는 이미지가 달라지게 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이용한 연산으로 의도한 결과를 만들 수 있음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467021" y="6251247"/>
            <a:ext cx="699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노이즈에 </a:t>
            </a:r>
            <a:r>
              <a:rPr lang="en-US" altLang="ko-KR" dirty="0" smtClean="0"/>
              <a:t>z1 – z2 + z3 </a:t>
            </a:r>
            <a:r>
              <a:rPr lang="ko-KR" altLang="en-US" dirty="0" smtClean="0"/>
              <a:t>의 연산을 하게 되면 나오는 임의의 노이즈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73610" y="3738201"/>
            <a:ext cx="289367" cy="1956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49808" y="3738201"/>
            <a:ext cx="289367" cy="19561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5368" y="3869519"/>
            <a:ext cx="289367" cy="1956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1204" y="2869466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z1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안경 낀 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06097" y="2794979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z2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60876" y="2794979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노이즈 </a:t>
            </a:r>
            <a:r>
              <a:rPr lang="en-US" altLang="ko-KR" dirty="0" smtClean="0"/>
              <a:t>z3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뺄셈 기호 3"/>
          <p:cNvSpPr/>
          <p:nvPr/>
        </p:nvSpPr>
        <p:spPr>
          <a:xfrm>
            <a:off x="1813348" y="4551285"/>
            <a:ext cx="547916" cy="434473"/>
          </a:xfrm>
          <a:prstGeom prst="mathMinus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덧셈 기호 4"/>
          <p:cNvSpPr/>
          <p:nvPr/>
        </p:nvSpPr>
        <p:spPr>
          <a:xfrm>
            <a:off x="4911450" y="4430173"/>
            <a:ext cx="524833" cy="555585"/>
          </a:xfrm>
          <a:prstGeom prst="mathPlus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8084325" y="4430173"/>
            <a:ext cx="574775" cy="48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717082" y="3738201"/>
            <a:ext cx="289367" cy="19561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25677" y="314646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연산 결과 나온 노이즈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9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노이즈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를 이용한 </a:t>
            </a:r>
            <a:r>
              <a:rPr lang="en-US" altLang="ko-KR" sz="2400" dirty="0"/>
              <a:t>V</a:t>
            </a:r>
            <a:r>
              <a:rPr lang="en-US" altLang="ko-KR" sz="2400" dirty="0" smtClean="0"/>
              <a:t>ector Arithmetic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우리가 </a:t>
            </a:r>
            <a:r>
              <a:rPr lang="ko-KR" altLang="en-US" sz="2000" dirty="0" err="1" smtClean="0"/>
              <a:t>랜덤한</a:t>
            </a:r>
            <a:r>
              <a:rPr lang="ko-KR" altLang="en-US" sz="2000" dirty="0" smtClean="0"/>
              <a:t> 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만들면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그룹 중 어디에 </a:t>
            </a:r>
            <a:r>
              <a:rPr lang="ko-KR" altLang="en-US" sz="2000" dirty="0" err="1" smtClean="0"/>
              <a:t>속했느냐에</a:t>
            </a:r>
            <a:r>
              <a:rPr lang="ko-KR" altLang="en-US" sz="2000" dirty="0" smtClean="0"/>
              <a:t> 따라 나오는 이미지가 달라지게 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노이즈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를 이용한 연산으로 의도한 결과를 만들 수 있음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467021" y="6251247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노이즈를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에 넣으면 안경 낀 여자의 이미지를 생성 가능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303363" y="3495555"/>
            <a:ext cx="289367" cy="19561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333509" y="4072329"/>
            <a:ext cx="636607" cy="48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46754" y="3645045"/>
            <a:ext cx="2210764" cy="134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GAN</a:t>
            </a:r>
            <a:endParaRPr lang="ko-KR" altLang="en-US" sz="2800" dirty="0"/>
          </a:p>
        </p:txBody>
      </p:sp>
      <p:sp>
        <p:nvSpPr>
          <p:cNvPr id="26" name="오른쪽 화살표 25"/>
          <p:cNvSpPr/>
          <p:nvPr/>
        </p:nvSpPr>
        <p:spPr>
          <a:xfrm>
            <a:off x="7534156" y="4117647"/>
            <a:ext cx="636607" cy="48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01" y="3815805"/>
            <a:ext cx="1069271" cy="10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Problem 1#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4773"/>
            <a:ext cx="10515600" cy="485744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물론 우리가 이미지를 무작위로 섞어 놓았고</a:t>
            </a:r>
            <a:r>
              <a:rPr lang="en-US" altLang="ko-KR" sz="2400" dirty="0" smtClean="0"/>
              <a:t>, 4</a:t>
            </a:r>
            <a:r>
              <a:rPr lang="ko-KR" altLang="en-US" sz="2400" dirty="0"/>
              <a:t>개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그룹에 대한 정보는 주지 않았기 때문에 그러한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경향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이 학습되는 것이지 </a:t>
            </a:r>
            <a:r>
              <a:rPr lang="ko-KR" altLang="en-US" sz="2400" u="sng" dirty="0" smtClean="0"/>
              <a:t>절대적이지는 않음</a:t>
            </a:r>
            <a:endParaRPr lang="en-US" altLang="ko-KR" sz="2400" u="sng" dirty="0" smtClean="0"/>
          </a:p>
          <a:p>
            <a:pPr lvl="1"/>
            <a:r>
              <a:rPr lang="ko-KR" altLang="en-US" sz="2000" dirty="0" smtClean="0"/>
              <a:t>우리가 나름대로 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여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안경남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안경녀</a:t>
            </a:r>
            <a:r>
              <a:rPr lang="ko-KR" altLang="en-US" sz="2000" dirty="0" smtClean="0"/>
              <a:t> 이렇게 이미지를 모아서 넣었다고 해도</a:t>
            </a:r>
            <a:r>
              <a:rPr lang="en-US" altLang="ko-KR" sz="2000" dirty="0" smtClean="0"/>
              <a:t>, DCGAN</a:t>
            </a:r>
            <a:r>
              <a:rPr lang="ko-KR" altLang="en-US" sz="2000" dirty="0" smtClean="0"/>
              <a:t>이 정말 우리가 의도한 대로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</a:t>
            </a:r>
            <a:r>
              <a:rPr lang="ko-KR" altLang="en-US" sz="2000" dirty="0" err="1" smtClean="0"/>
              <a:t>그룹대로</a:t>
            </a:r>
            <a:r>
              <a:rPr lang="ko-KR" altLang="en-US" sz="2000" dirty="0" smtClean="0"/>
              <a:t> 나눠져 학습되는 것이 아님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예를 들어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이미지에 흑인이나 백인이 섞여 있다면 </a:t>
            </a:r>
            <a:r>
              <a:rPr lang="en-US" altLang="ko-KR" sz="2000" dirty="0" smtClean="0"/>
              <a:t>DCGAN</a:t>
            </a:r>
            <a:r>
              <a:rPr lang="ko-KR" altLang="en-US" sz="2000" dirty="0" smtClean="0"/>
              <a:t>은 위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그룹에서 또 흑인이냐 백인이냐 또 나눠서 그룹화를 할 가능성이 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smtClean="0"/>
              <a:t>우리는 이미지를 섞어서 줬을 뿐이지</a:t>
            </a:r>
            <a:r>
              <a:rPr lang="en-US" altLang="ko-KR" sz="2000" dirty="0" smtClean="0"/>
              <a:t>, </a:t>
            </a:r>
            <a:r>
              <a:rPr lang="ko-KR" altLang="en-US" sz="2000" u="sng" dirty="0" smtClean="0"/>
              <a:t>그룹에 대한 정보는 주지 않았기 때문</a:t>
            </a:r>
            <a:endParaRPr lang="en-US" altLang="ko-KR" sz="2000" u="sng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smtClean="0"/>
              <a:t>그래서 미리 그룹에 대한 정보를 주어 학습시키는 </a:t>
            </a:r>
            <a:r>
              <a:rPr lang="en-US" altLang="ko-KR" sz="2000" dirty="0" smtClean="0"/>
              <a:t>GAN</a:t>
            </a:r>
            <a:r>
              <a:rPr lang="ko-KR" altLang="en-US" sz="2000" dirty="0" smtClean="0"/>
              <a:t>은 </a:t>
            </a:r>
            <a:r>
              <a:rPr lang="en-US" altLang="ko-KR" sz="2000" dirty="0" smtClean="0"/>
              <a:t>Conditional GAN </a:t>
            </a:r>
            <a:r>
              <a:rPr lang="ko-KR" altLang="en-US" sz="2000" dirty="0" smtClean="0"/>
              <a:t>계열의 네트워크들이 대표적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102123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1594</Words>
  <Application>Microsoft Office PowerPoint</Application>
  <PresentationFormat>와이드스크린</PresentationFormat>
  <Paragraphs>176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PA5 가이드라인</vt:lpstr>
      <vt:lpstr>Problem 1#</vt:lpstr>
      <vt:lpstr>Problem 1#</vt:lpstr>
      <vt:lpstr>Problem 1#</vt:lpstr>
      <vt:lpstr>Problem 1#</vt:lpstr>
      <vt:lpstr>Problem 1#</vt:lpstr>
      <vt:lpstr>Problem 1#</vt:lpstr>
      <vt:lpstr>Problem 1#</vt:lpstr>
      <vt:lpstr>Problem 1#</vt:lpstr>
      <vt:lpstr>Problem 1#</vt:lpstr>
      <vt:lpstr>Problem 1#</vt:lpstr>
      <vt:lpstr>Problem 1#</vt:lpstr>
      <vt:lpstr>Problem 2#</vt:lpstr>
      <vt:lpstr>Problem 2#</vt:lpstr>
      <vt:lpstr>Problem 2#</vt:lpstr>
      <vt:lpstr>Problem 3#</vt:lpstr>
      <vt:lpstr>Problem 3#</vt:lpstr>
      <vt:lpstr>Problem 3#</vt:lpstr>
      <vt:lpstr>Problem 3#</vt:lpstr>
      <vt:lpstr>Problem 3#</vt:lpstr>
      <vt:lpstr>Problem 3#</vt:lpstr>
      <vt:lpstr>Problem 3#</vt:lpstr>
      <vt:lpstr>Problem 3#</vt:lpstr>
      <vt:lpstr>Problem 3#</vt:lpstr>
      <vt:lpstr>Problem 3#</vt:lpstr>
      <vt:lpstr>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PA5 가이드라인</dc:title>
  <dc:creator>차동민</dc:creator>
  <cp:lastModifiedBy>차동민</cp:lastModifiedBy>
  <cp:revision>54</cp:revision>
  <dcterms:created xsi:type="dcterms:W3CDTF">2020-12-16T12:57:15Z</dcterms:created>
  <dcterms:modified xsi:type="dcterms:W3CDTF">2020-12-16T18:23:12Z</dcterms:modified>
</cp:coreProperties>
</file>